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8"/>
  </p:notesMasterIdLst>
  <p:sldIdLst>
    <p:sldId id="256" r:id="rId2"/>
    <p:sldId id="271" r:id="rId3"/>
    <p:sldId id="279" r:id="rId4"/>
    <p:sldId id="273" r:id="rId5"/>
    <p:sldId id="272" r:id="rId6"/>
    <p:sldId id="264" r:id="rId7"/>
    <p:sldId id="280" r:id="rId8"/>
    <p:sldId id="269" r:id="rId9"/>
    <p:sldId id="265" r:id="rId10"/>
    <p:sldId id="257" r:id="rId11"/>
    <p:sldId id="275" r:id="rId12"/>
    <p:sldId id="274" r:id="rId13"/>
    <p:sldId id="281" r:id="rId14"/>
    <p:sldId id="259" r:id="rId15"/>
    <p:sldId id="282" r:id="rId16"/>
    <p:sldId id="283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101" autoAdjust="0"/>
  </p:normalViewPr>
  <p:slideViewPr>
    <p:cSldViewPr snapToGrid="0">
      <p:cViewPr varScale="1">
        <p:scale>
          <a:sx n="91" d="100"/>
          <a:sy n="91" d="100"/>
        </p:scale>
        <p:origin x="135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CB7EB4-631E-425C-99BB-23E257FC0DD9}" type="doc">
      <dgm:prSet loTypeId="urn:microsoft.com/office/officeart/2005/8/layout/default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F9258ADC-7B2E-4B93-B8FA-1A0515325AE1}">
      <dgm:prSet phldrT="[Text]"/>
      <dgm:spPr/>
      <dgm:t>
        <a:bodyPr/>
        <a:lstStyle/>
        <a:p>
          <a:r>
            <a:rPr lang="en-US" b="1" dirty="0"/>
            <a:t>Anger</a:t>
          </a:r>
        </a:p>
      </dgm:t>
    </dgm:pt>
    <dgm:pt modelId="{B8821063-E6C3-4ED4-ABED-C4C0E0093B89}" type="parTrans" cxnId="{95CDA98F-C3CA-4B66-9E06-01C6A842E7DE}">
      <dgm:prSet/>
      <dgm:spPr/>
      <dgm:t>
        <a:bodyPr/>
        <a:lstStyle/>
        <a:p>
          <a:endParaRPr lang="en-US" b="1"/>
        </a:p>
      </dgm:t>
    </dgm:pt>
    <dgm:pt modelId="{C1AD603D-D556-4D90-8518-8E8F4287C151}" type="sibTrans" cxnId="{95CDA98F-C3CA-4B66-9E06-01C6A842E7DE}">
      <dgm:prSet/>
      <dgm:spPr/>
      <dgm:t>
        <a:bodyPr/>
        <a:lstStyle/>
        <a:p>
          <a:endParaRPr lang="en-US" b="1"/>
        </a:p>
      </dgm:t>
    </dgm:pt>
    <dgm:pt modelId="{C02DAA23-528E-4AE5-B357-5EF11C64258C}">
      <dgm:prSet phldrT="[Text]"/>
      <dgm:spPr/>
      <dgm:t>
        <a:bodyPr/>
        <a:lstStyle/>
        <a:p>
          <a:r>
            <a:rPr lang="en-US" b="1" dirty="0"/>
            <a:t>Disgust</a:t>
          </a:r>
        </a:p>
      </dgm:t>
    </dgm:pt>
    <dgm:pt modelId="{DA56C4A8-D29D-4F39-919F-ED08B20C70EB}" type="parTrans" cxnId="{E5E9E87E-6D4C-4618-A215-C76AE69F0F1C}">
      <dgm:prSet/>
      <dgm:spPr/>
      <dgm:t>
        <a:bodyPr/>
        <a:lstStyle/>
        <a:p>
          <a:endParaRPr lang="en-US" b="1"/>
        </a:p>
      </dgm:t>
    </dgm:pt>
    <dgm:pt modelId="{96FA7729-B01F-42E6-B2CB-8EAEC28160ED}" type="sibTrans" cxnId="{E5E9E87E-6D4C-4618-A215-C76AE69F0F1C}">
      <dgm:prSet/>
      <dgm:spPr/>
      <dgm:t>
        <a:bodyPr/>
        <a:lstStyle/>
        <a:p>
          <a:endParaRPr lang="en-US" b="1"/>
        </a:p>
      </dgm:t>
    </dgm:pt>
    <dgm:pt modelId="{0091D443-944A-4D95-B8F4-80BB4A366865}">
      <dgm:prSet phldrT="[Text]"/>
      <dgm:spPr/>
      <dgm:t>
        <a:bodyPr/>
        <a:lstStyle/>
        <a:p>
          <a:r>
            <a:rPr lang="en-US" b="1" dirty="0"/>
            <a:t>Fear</a:t>
          </a:r>
        </a:p>
      </dgm:t>
    </dgm:pt>
    <dgm:pt modelId="{3D7CCB5B-246C-491C-8713-05A428466791}" type="parTrans" cxnId="{92BEA720-8538-4F5C-95B7-92371DC15C93}">
      <dgm:prSet/>
      <dgm:spPr/>
      <dgm:t>
        <a:bodyPr/>
        <a:lstStyle/>
        <a:p>
          <a:endParaRPr lang="en-US" b="1"/>
        </a:p>
      </dgm:t>
    </dgm:pt>
    <dgm:pt modelId="{62E40F2F-5A67-47EA-9118-68977D4C0FF8}" type="sibTrans" cxnId="{92BEA720-8538-4F5C-95B7-92371DC15C93}">
      <dgm:prSet/>
      <dgm:spPr/>
      <dgm:t>
        <a:bodyPr/>
        <a:lstStyle/>
        <a:p>
          <a:endParaRPr lang="en-US" b="1"/>
        </a:p>
      </dgm:t>
    </dgm:pt>
    <dgm:pt modelId="{67D491EB-6410-452D-AC55-4381079E1F1D}">
      <dgm:prSet phldrT="[Text]"/>
      <dgm:spPr/>
      <dgm:t>
        <a:bodyPr/>
        <a:lstStyle/>
        <a:p>
          <a:r>
            <a:rPr lang="en-US" b="1" dirty="0"/>
            <a:t>Happiness</a:t>
          </a:r>
        </a:p>
      </dgm:t>
    </dgm:pt>
    <dgm:pt modelId="{DA1E3331-E8C6-4390-85E6-D37B6780AF9F}" type="parTrans" cxnId="{59596C39-F3EB-4CF7-A45D-6578AFD90D77}">
      <dgm:prSet/>
      <dgm:spPr/>
      <dgm:t>
        <a:bodyPr/>
        <a:lstStyle/>
        <a:p>
          <a:endParaRPr lang="en-US" b="1"/>
        </a:p>
      </dgm:t>
    </dgm:pt>
    <dgm:pt modelId="{58D025AF-E5D0-48F2-9F75-331B22C688DD}" type="sibTrans" cxnId="{59596C39-F3EB-4CF7-A45D-6578AFD90D77}">
      <dgm:prSet/>
      <dgm:spPr/>
      <dgm:t>
        <a:bodyPr/>
        <a:lstStyle/>
        <a:p>
          <a:endParaRPr lang="en-US" b="1"/>
        </a:p>
      </dgm:t>
    </dgm:pt>
    <dgm:pt modelId="{E4026BB6-0E93-44BC-9846-4C079A35460A}">
      <dgm:prSet/>
      <dgm:spPr/>
      <dgm:t>
        <a:bodyPr/>
        <a:lstStyle/>
        <a:p>
          <a:r>
            <a:rPr lang="en-US" b="1" dirty="0"/>
            <a:t>Surprise</a:t>
          </a:r>
        </a:p>
      </dgm:t>
    </dgm:pt>
    <dgm:pt modelId="{095C371F-954B-42BD-832B-61BCEDA34CBE}" type="parTrans" cxnId="{48376DA1-F690-4388-9586-C063357FE3C3}">
      <dgm:prSet/>
      <dgm:spPr/>
      <dgm:t>
        <a:bodyPr/>
        <a:lstStyle/>
        <a:p>
          <a:endParaRPr lang="en-US" b="1"/>
        </a:p>
      </dgm:t>
    </dgm:pt>
    <dgm:pt modelId="{5793B01E-48CE-43F8-B21F-D32172E3384F}" type="sibTrans" cxnId="{48376DA1-F690-4388-9586-C063357FE3C3}">
      <dgm:prSet/>
      <dgm:spPr/>
      <dgm:t>
        <a:bodyPr/>
        <a:lstStyle/>
        <a:p>
          <a:endParaRPr lang="en-US" b="1"/>
        </a:p>
      </dgm:t>
    </dgm:pt>
    <dgm:pt modelId="{B20C6F4A-E030-48BE-87F2-9B05E8BEBA42}">
      <dgm:prSet/>
      <dgm:spPr/>
      <dgm:t>
        <a:bodyPr/>
        <a:lstStyle/>
        <a:p>
          <a:r>
            <a:rPr lang="en-US" b="1"/>
            <a:t>Sadness</a:t>
          </a:r>
          <a:endParaRPr lang="en-US" b="1" dirty="0"/>
        </a:p>
      </dgm:t>
    </dgm:pt>
    <dgm:pt modelId="{D9F222E3-03EA-409E-A942-00306F635E51}" type="parTrans" cxnId="{D0015AF2-43F1-4718-899C-D08D87BB173E}">
      <dgm:prSet/>
      <dgm:spPr/>
      <dgm:t>
        <a:bodyPr/>
        <a:lstStyle/>
        <a:p>
          <a:endParaRPr lang="en-US" b="1"/>
        </a:p>
      </dgm:t>
    </dgm:pt>
    <dgm:pt modelId="{C12C56A2-C46B-41BA-831D-3B1F95C03591}" type="sibTrans" cxnId="{D0015AF2-43F1-4718-899C-D08D87BB173E}">
      <dgm:prSet/>
      <dgm:spPr/>
      <dgm:t>
        <a:bodyPr/>
        <a:lstStyle/>
        <a:p>
          <a:endParaRPr lang="en-US" b="1"/>
        </a:p>
      </dgm:t>
    </dgm:pt>
    <dgm:pt modelId="{5126803B-92DF-40DD-BA97-2226DED33097}" type="pres">
      <dgm:prSet presAssocID="{B7CB7EB4-631E-425C-99BB-23E257FC0DD9}" presName="diagram" presStyleCnt="0">
        <dgm:presLayoutVars>
          <dgm:dir/>
          <dgm:resizeHandles val="exact"/>
        </dgm:presLayoutVars>
      </dgm:prSet>
      <dgm:spPr/>
    </dgm:pt>
    <dgm:pt modelId="{5D6D4F43-121B-466B-A48A-2218B5D846E7}" type="pres">
      <dgm:prSet presAssocID="{F9258ADC-7B2E-4B93-B8FA-1A0515325AE1}" presName="node" presStyleLbl="node1" presStyleIdx="0" presStyleCnt="6">
        <dgm:presLayoutVars>
          <dgm:bulletEnabled val="1"/>
        </dgm:presLayoutVars>
      </dgm:prSet>
      <dgm:spPr/>
    </dgm:pt>
    <dgm:pt modelId="{B8861D51-0D9D-4FCB-89A0-D5A769447861}" type="pres">
      <dgm:prSet presAssocID="{C1AD603D-D556-4D90-8518-8E8F4287C151}" presName="sibTrans" presStyleCnt="0"/>
      <dgm:spPr/>
    </dgm:pt>
    <dgm:pt modelId="{9C80C9A2-435A-4284-A365-E73EB079C002}" type="pres">
      <dgm:prSet presAssocID="{C02DAA23-528E-4AE5-B357-5EF11C64258C}" presName="node" presStyleLbl="node1" presStyleIdx="1" presStyleCnt="6">
        <dgm:presLayoutVars>
          <dgm:bulletEnabled val="1"/>
        </dgm:presLayoutVars>
      </dgm:prSet>
      <dgm:spPr/>
    </dgm:pt>
    <dgm:pt modelId="{8A908598-A395-455B-8CA8-6AC41B67AB75}" type="pres">
      <dgm:prSet presAssocID="{96FA7729-B01F-42E6-B2CB-8EAEC28160ED}" presName="sibTrans" presStyleCnt="0"/>
      <dgm:spPr/>
    </dgm:pt>
    <dgm:pt modelId="{0CA19F43-9626-47C2-8D36-FFF9997EBAD1}" type="pres">
      <dgm:prSet presAssocID="{0091D443-944A-4D95-B8F4-80BB4A366865}" presName="node" presStyleLbl="node1" presStyleIdx="2" presStyleCnt="6">
        <dgm:presLayoutVars>
          <dgm:bulletEnabled val="1"/>
        </dgm:presLayoutVars>
      </dgm:prSet>
      <dgm:spPr/>
    </dgm:pt>
    <dgm:pt modelId="{83F2C294-EF93-4708-A80F-3290D308FCA3}" type="pres">
      <dgm:prSet presAssocID="{62E40F2F-5A67-47EA-9118-68977D4C0FF8}" presName="sibTrans" presStyleCnt="0"/>
      <dgm:spPr/>
    </dgm:pt>
    <dgm:pt modelId="{2664D4FF-4670-447D-B607-79FFEEBB960A}" type="pres">
      <dgm:prSet presAssocID="{B20C6F4A-E030-48BE-87F2-9B05E8BEBA42}" presName="node" presStyleLbl="node1" presStyleIdx="3" presStyleCnt="6">
        <dgm:presLayoutVars>
          <dgm:bulletEnabled val="1"/>
        </dgm:presLayoutVars>
      </dgm:prSet>
      <dgm:spPr/>
    </dgm:pt>
    <dgm:pt modelId="{B1A4099C-F2F5-40F2-A2F0-DD4ECF1D5B0C}" type="pres">
      <dgm:prSet presAssocID="{C12C56A2-C46B-41BA-831D-3B1F95C03591}" presName="sibTrans" presStyleCnt="0"/>
      <dgm:spPr/>
    </dgm:pt>
    <dgm:pt modelId="{CBE2BF12-0D8C-4DFB-BEC7-13A92457F814}" type="pres">
      <dgm:prSet presAssocID="{67D491EB-6410-452D-AC55-4381079E1F1D}" presName="node" presStyleLbl="node1" presStyleIdx="4" presStyleCnt="6">
        <dgm:presLayoutVars>
          <dgm:bulletEnabled val="1"/>
        </dgm:presLayoutVars>
      </dgm:prSet>
      <dgm:spPr/>
    </dgm:pt>
    <dgm:pt modelId="{2700EFDD-C89A-4C5E-AE9D-F5DC3F6FE816}" type="pres">
      <dgm:prSet presAssocID="{58D025AF-E5D0-48F2-9F75-331B22C688DD}" presName="sibTrans" presStyleCnt="0"/>
      <dgm:spPr/>
    </dgm:pt>
    <dgm:pt modelId="{3D4DCF78-7C96-464B-9889-538E96197174}" type="pres">
      <dgm:prSet presAssocID="{E4026BB6-0E93-44BC-9846-4C079A35460A}" presName="node" presStyleLbl="node1" presStyleIdx="5" presStyleCnt="6">
        <dgm:presLayoutVars>
          <dgm:bulletEnabled val="1"/>
        </dgm:presLayoutVars>
      </dgm:prSet>
      <dgm:spPr/>
    </dgm:pt>
  </dgm:ptLst>
  <dgm:cxnLst>
    <dgm:cxn modelId="{92BEA720-8538-4F5C-95B7-92371DC15C93}" srcId="{B7CB7EB4-631E-425C-99BB-23E257FC0DD9}" destId="{0091D443-944A-4D95-B8F4-80BB4A366865}" srcOrd="2" destOrd="0" parTransId="{3D7CCB5B-246C-491C-8713-05A428466791}" sibTransId="{62E40F2F-5A67-47EA-9118-68977D4C0FF8}"/>
    <dgm:cxn modelId="{59596C39-F3EB-4CF7-A45D-6578AFD90D77}" srcId="{B7CB7EB4-631E-425C-99BB-23E257FC0DD9}" destId="{67D491EB-6410-452D-AC55-4381079E1F1D}" srcOrd="4" destOrd="0" parTransId="{DA1E3331-E8C6-4390-85E6-D37B6780AF9F}" sibTransId="{58D025AF-E5D0-48F2-9F75-331B22C688DD}"/>
    <dgm:cxn modelId="{1AC6063E-CE57-45AA-AD78-3F9A4DF745E5}" type="presOf" srcId="{F9258ADC-7B2E-4B93-B8FA-1A0515325AE1}" destId="{5D6D4F43-121B-466B-A48A-2218B5D846E7}" srcOrd="0" destOrd="0" presId="urn:microsoft.com/office/officeart/2005/8/layout/default"/>
    <dgm:cxn modelId="{F545FB50-0B72-431C-9D7C-67D87B340A0F}" type="presOf" srcId="{B20C6F4A-E030-48BE-87F2-9B05E8BEBA42}" destId="{2664D4FF-4670-447D-B607-79FFEEBB960A}" srcOrd="0" destOrd="0" presId="urn:microsoft.com/office/officeart/2005/8/layout/default"/>
    <dgm:cxn modelId="{918C6355-3E22-4E3F-9F25-6EF59A7445AA}" type="presOf" srcId="{C02DAA23-528E-4AE5-B357-5EF11C64258C}" destId="{9C80C9A2-435A-4284-A365-E73EB079C002}" srcOrd="0" destOrd="0" presId="urn:microsoft.com/office/officeart/2005/8/layout/default"/>
    <dgm:cxn modelId="{E5E9E87E-6D4C-4618-A215-C76AE69F0F1C}" srcId="{B7CB7EB4-631E-425C-99BB-23E257FC0DD9}" destId="{C02DAA23-528E-4AE5-B357-5EF11C64258C}" srcOrd="1" destOrd="0" parTransId="{DA56C4A8-D29D-4F39-919F-ED08B20C70EB}" sibTransId="{96FA7729-B01F-42E6-B2CB-8EAEC28160ED}"/>
    <dgm:cxn modelId="{0A0A3182-E4B6-4273-969E-42A29A378E7D}" type="presOf" srcId="{B7CB7EB4-631E-425C-99BB-23E257FC0DD9}" destId="{5126803B-92DF-40DD-BA97-2226DED33097}" srcOrd="0" destOrd="0" presId="urn:microsoft.com/office/officeart/2005/8/layout/default"/>
    <dgm:cxn modelId="{95CDA98F-C3CA-4B66-9E06-01C6A842E7DE}" srcId="{B7CB7EB4-631E-425C-99BB-23E257FC0DD9}" destId="{F9258ADC-7B2E-4B93-B8FA-1A0515325AE1}" srcOrd="0" destOrd="0" parTransId="{B8821063-E6C3-4ED4-ABED-C4C0E0093B89}" sibTransId="{C1AD603D-D556-4D90-8518-8E8F4287C151}"/>
    <dgm:cxn modelId="{48376DA1-F690-4388-9586-C063357FE3C3}" srcId="{B7CB7EB4-631E-425C-99BB-23E257FC0DD9}" destId="{E4026BB6-0E93-44BC-9846-4C079A35460A}" srcOrd="5" destOrd="0" parTransId="{095C371F-954B-42BD-832B-61BCEDA34CBE}" sibTransId="{5793B01E-48CE-43F8-B21F-D32172E3384F}"/>
    <dgm:cxn modelId="{EE25FFAE-AE66-4E71-9FC3-8BB2F7D27CE2}" type="presOf" srcId="{67D491EB-6410-452D-AC55-4381079E1F1D}" destId="{CBE2BF12-0D8C-4DFB-BEC7-13A92457F814}" srcOrd="0" destOrd="0" presId="urn:microsoft.com/office/officeart/2005/8/layout/default"/>
    <dgm:cxn modelId="{1CB620D8-4865-4D2C-804C-898104AE54B9}" type="presOf" srcId="{E4026BB6-0E93-44BC-9846-4C079A35460A}" destId="{3D4DCF78-7C96-464B-9889-538E96197174}" srcOrd="0" destOrd="0" presId="urn:microsoft.com/office/officeart/2005/8/layout/default"/>
    <dgm:cxn modelId="{34E500E1-A551-4BFD-90DD-72AB3F2F4681}" type="presOf" srcId="{0091D443-944A-4D95-B8F4-80BB4A366865}" destId="{0CA19F43-9626-47C2-8D36-FFF9997EBAD1}" srcOrd="0" destOrd="0" presId="urn:microsoft.com/office/officeart/2005/8/layout/default"/>
    <dgm:cxn modelId="{D0015AF2-43F1-4718-899C-D08D87BB173E}" srcId="{B7CB7EB4-631E-425C-99BB-23E257FC0DD9}" destId="{B20C6F4A-E030-48BE-87F2-9B05E8BEBA42}" srcOrd="3" destOrd="0" parTransId="{D9F222E3-03EA-409E-A942-00306F635E51}" sibTransId="{C12C56A2-C46B-41BA-831D-3B1F95C03591}"/>
    <dgm:cxn modelId="{8E3DFA2B-4088-4A6C-8FAD-5138B99F45C3}" type="presParOf" srcId="{5126803B-92DF-40DD-BA97-2226DED33097}" destId="{5D6D4F43-121B-466B-A48A-2218B5D846E7}" srcOrd="0" destOrd="0" presId="urn:microsoft.com/office/officeart/2005/8/layout/default"/>
    <dgm:cxn modelId="{B7B85823-0EF2-418E-938D-AFDB25A5A7C3}" type="presParOf" srcId="{5126803B-92DF-40DD-BA97-2226DED33097}" destId="{B8861D51-0D9D-4FCB-89A0-D5A769447861}" srcOrd="1" destOrd="0" presId="urn:microsoft.com/office/officeart/2005/8/layout/default"/>
    <dgm:cxn modelId="{2B29B787-8360-485C-B99A-BB013316083F}" type="presParOf" srcId="{5126803B-92DF-40DD-BA97-2226DED33097}" destId="{9C80C9A2-435A-4284-A365-E73EB079C002}" srcOrd="2" destOrd="0" presId="urn:microsoft.com/office/officeart/2005/8/layout/default"/>
    <dgm:cxn modelId="{581E5826-C5B9-457F-9B3A-EE574B0727CC}" type="presParOf" srcId="{5126803B-92DF-40DD-BA97-2226DED33097}" destId="{8A908598-A395-455B-8CA8-6AC41B67AB75}" srcOrd="3" destOrd="0" presId="urn:microsoft.com/office/officeart/2005/8/layout/default"/>
    <dgm:cxn modelId="{88844777-7258-487F-8631-734050E0AE75}" type="presParOf" srcId="{5126803B-92DF-40DD-BA97-2226DED33097}" destId="{0CA19F43-9626-47C2-8D36-FFF9997EBAD1}" srcOrd="4" destOrd="0" presId="urn:microsoft.com/office/officeart/2005/8/layout/default"/>
    <dgm:cxn modelId="{52E4C134-73AC-4628-9788-0BC81E107905}" type="presParOf" srcId="{5126803B-92DF-40DD-BA97-2226DED33097}" destId="{83F2C294-EF93-4708-A80F-3290D308FCA3}" srcOrd="5" destOrd="0" presId="urn:microsoft.com/office/officeart/2005/8/layout/default"/>
    <dgm:cxn modelId="{FFA89501-13CC-4822-82E2-3CDCF9E32068}" type="presParOf" srcId="{5126803B-92DF-40DD-BA97-2226DED33097}" destId="{2664D4FF-4670-447D-B607-79FFEEBB960A}" srcOrd="6" destOrd="0" presId="urn:microsoft.com/office/officeart/2005/8/layout/default"/>
    <dgm:cxn modelId="{4BEDCF8B-2821-4838-8CF4-96440C875EC8}" type="presParOf" srcId="{5126803B-92DF-40DD-BA97-2226DED33097}" destId="{B1A4099C-F2F5-40F2-A2F0-DD4ECF1D5B0C}" srcOrd="7" destOrd="0" presId="urn:microsoft.com/office/officeart/2005/8/layout/default"/>
    <dgm:cxn modelId="{2C11094B-1459-4DA5-9337-D19DCAA00991}" type="presParOf" srcId="{5126803B-92DF-40DD-BA97-2226DED33097}" destId="{CBE2BF12-0D8C-4DFB-BEC7-13A92457F814}" srcOrd="8" destOrd="0" presId="urn:microsoft.com/office/officeart/2005/8/layout/default"/>
    <dgm:cxn modelId="{E8D0CEDF-1E7C-4FD0-8BB9-6333C97021F4}" type="presParOf" srcId="{5126803B-92DF-40DD-BA97-2226DED33097}" destId="{2700EFDD-C89A-4C5E-AE9D-F5DC3F6FE816}" srcOrd="9" destOrd="0" presId="urn:microsoft.com/office/officeart/2005/8/layout/default"/>
    <dgm:cxn modelId="{964858A1-4FC1-43D0-BE82-F75A3A0985A2}" type="presParOf" srcId="{5126803B-92DF-40DD-BA97-2226DED33097}" destId="{3D4DCF78-7C96-464B-9889-538E96197174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6D4F43-121B-466B-A48A-2218B5D846E7}">
      <dsp:nvSpPr>
        <dsp:cNvPr id="0" name=""/>
        <dsp:cNvSpPr/>
      </dsp:nvSpPr>
      <dsp:spPr>
        <a:xfrm>
          <a:off x="972264" y="3174"/>
          <a:ext cx="2557462" cy="153447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1" kern="1200" dirty="0"/>
            <a:t>Anger</a:t>
          </a:r>
        </a:p>
      </dsp:txBody>
      <dsp:txXfrm>
        <a:off x="972264" y="3174"/>
        <a:ext cx="2557462" cy="1534477"/>
      </dsp:txXfrm>
    </dsp:sp>
    <dsp:sp modelId="{9C80C9A2-435A-4284-A365-E73EB079C002}">
      <dsp:nvSpPr>
        <dsp:cNvPr id="0" name=""/>
        <dsp:cNvSpPr/>
      </dsp:nvSpPr>
      <dsp:spPr>
        <a:xfrm>
          <a:off x="3785473" y="3174"/>
          <a:ext cx="2557462" cy="1534477"/>
        </a:xfrm>
        <a:prstGeom prst="rect">
          <a:avLst/>
        </a:prstGeom>
        <a:solidFill>
          <a:schemeClr val="accent3">
            <a:hueOff val="-598135"/>
            <a:satOff val="5005"/>
            <a:lumOff val="941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1" kern="1200" dirty="0"/>
            <a:t>Disgust</a:t>
          </a:r>
        </a:p>
      </dsp:txBody>
      <dsp:txXfrm>
        <a:off x="3785473" y="3174"/>
        <a:ext cx="2557462" cy="1534477"/>
      </dsp:txXfrm>
    </dsp:sp>
    <dsp:sp modelId="{0CA19F43-9626-47C2-8D36-FFF9997EBAD1}">
      <dsp:nvSpPr>
        <dsp:cNvPr id="0" name=""/>
        <dsp:cNvSpPr/>
      </dsp:nvSpPr>
      <dsp:spPr>
        <a:xfrm>
          <a:off x="972264" y="1793398"/>
          <a:ext cx="2557462" cy="1534477"/>
        </a:xfrm>
        <a:prstGeom prst="rect">
          <a:avLst/>
        </a:prstGeom>
        <a:solidFill>
          <a:schemeClr val="accent3">
            <a:hueOff val="-1196271"/>
            <a:satOff val="10010"/>
            <a:lumOff val="1882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1" kern="1200" dirty="0"/>
            <a:t>Fear</a:t>
          </a:r>
        </a:p>
      </dsp:txBody>
      <dsp:txXfrm>
        <a:off x="972264" y="1793398"/>
        <a:ext cx="2557462" cy="1534477"/>
      </dsp:txXfrm>
    </dsp:sp>
    <dsp:sp modelId="{2664D4FF-4670-447D-B607-79FFEEBB960A}">
      <dsp:nvSpPr>
        <dsp:cNvPr id="0" name=""/>
        <dsp:cNvSpPr/>
      </dsp:nvSpPr>
      <dsp:spPr>
        <a:xfrm>
          <a:off x="3785473" y="1793398"/>
          <a:ext cx="2557462" cy="1534477"/>
        </a:xfrm>
        <a:prstGeom prst="rect">
          <a:avLst/>
        </a:prstGeom>
        <a:solidFill>
          <a:schemeClr val="accent3">
            <a:hueOff val="-1794406"/>
            <a:satOff val="15015"/>
            <a:lumOff val="2824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1" kern="1200"/>
            <a:t>Sadness</a:t>
          </a:r>
          <a:endParaRPr lang="en-US" sz="3900" b="1" kern="1200" dirty="0"/>
        </a:p>
      </dsp:txBody>
      <dsp:txXfrm>
        <a:off x="3785473" y="1793398"/>
        <a:ext cx="2557462" cy="1534477"/>
      </dsp:txXfrm>
    </dsp:sp>
    <dsp:sp modelId="{CBE2BF12-0D8C-4DFB-BEC7-13A92457F814}">
      <dsp:nvSpPr>
        <dsp:cNvPr id="0" name=""/>
        <dsp:cNvSpPr/>
      </dsp:nvSpPr>
      <dsp:spPr>
        <a:xfrm>
          <a:off x="972264" y="3583622"/>
          <a:ext cx="2557462" cy="1534477"/>
        </a:xfrm>
        <a:prstGeom prst="rect">
          <a:avLst/>
        </a:prstGeom>
        <a:solidFill>
          <a:schemeClr val="accent3">
            <a:hueOff val="-2392541"/>
            <a:satOff val="20020"/>
            <a:lumOff val="3765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1" kern="1200" dirty="0"/>
            <a:t>Happiness</a:t>
          </a:r>
        </a:p>
      </dsp:txBody>
      <dsp:txXfrm>
        <a:off x="972264" y="3583622"/>
        <a:ext cx="2557462" cy="1534477"/>
      </dsp:txXfrm>
    </dsp:sp>
    <dsp:sp modelId="{3D4DCF78-7C96-464B-9889-538E96197174}">
      <dsp:nvSpPr>
        <dsp:cNvPr id="0" name=""/>
        <dsp:cNvSpPr/>
      </dsp:nvSpPr>
      <dsp:spPr>
        <a:xfrm>
          <a:off x="3785473" y="3583622"/>
          <a:ext cx="2557462" cy="1534477"/>
        </a:xfrm>
        <a:prstGeom prst="rect">
          <a:avLst/>
        </a:prstGeom>
        <a:solidFill>
          <a:schemeClr val="accent3">
            <a:hueOff val="-2990677"/>
            <a:satOff val="25025"/>
            <a:lumOff val="4706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b="1" kern="1200" dirty="0"/>
            <a:t>Surprise</a:t>
          </a:r>
        </a:p>
      </dsp:txBody>
      <dsp:txXfrm>
        <a:off x="3785473" y="3583622"/>
        <a:ext cx="2557462" cy="15344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P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89D7AC-68F5-438F-BB8E-687CD4D3B1E3}" type="datetimeFigureOut">
              <a:rPr lang="es-PR" smtClean="0"/>
              <a:t>11/18/2019</a:t>
            </a:fld>
            <a:endParaRPr lang="es-P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P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P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P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F9E0CE-A474-4A97-8DFA-07D1089411E7}" type="slidenum">
              <a:rPr lang="es-PR" smtClean="0"/>
              <a:t>‹#›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79161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the average time spent in a lifetime, social media is the third activity where time is most used.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average, people spend 2 hours 23 minutes a day in Social media.</a:t>
            </a:r>
            <a:endParaRPr lang="es-P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9E0CE-A474-4A97-8DFA-07D1089411E7}" type="slidenum">
              <a:rPr lang="es-PR" smtClean="0"/>
              <a:t>2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1842416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Studies has shown both beneficial and detrimental effects of social media on mental health.</a:t>
            </a:r>
            <a:endParaRPr lang="es-P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9E0CE-A474-4A97-8DFA-07D1089411E7}" type="slidenum">
              <a:rPr lang="es-PR" smtClean="0"/>
              <a:t>3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186535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Emotion detection on social media can be used to:</a:t>
            </a:r>
          </a:p>
          <a:p>
            <a:pPr marL="171450" indent="-171450">
              <a:buFontTx/>
              <a:buChar char="-"/>
            </a:pPr>
            <a:r>
              <a:rPr lang="en-US" dirty="0"/>
              <a:t>Identify mental health issues</a:t>
            </a:r>
          </a:p>
          <a:p>
            <a:pPr marL="171450" indent="-171450">
              <a:buFontTx/>
              <a:buChar char="-"/>
            </a:pPr>
            <a:r>
              <a:rPr lang="en-US" dirty="0"/>
              <a:t>Identify threats to public safety</a:t>
            </a:r>
          </a:p>
          <a:p>
            <a:pPr marL="171450" indent="-171450">
              <a:buFontTx/>
              <a:buChar char="-"/>
            </a:pPr>
            <a:r>
              <a:rPr lang="en-US" dirty="0"/>
              <a:t>Improve customer service</a:t>
            </a:r>
          </a:p>
          <a:p>
            <a:pPr marL="171450" indent="-171450">
              <a:buFontTx/>
              <a:buChar char="-"/>
            </a:pPr>
            <a:r>
              <a:rPr lang="en-US" dirty="0"/>
              <a:t>Define business strategies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9E0CE-A474-4A97-8DFA-07D1089411E7}" type="slidenum">
              <a:rPr lang="es-PR" smtClean="0"/>
              <a:t>4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108839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differences between sentiment and emotion.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9E0CE-A474-4A97-8DFA-07D1089411E7}" type="slidenum">
              <a:rPr lang="es-PR" smtClean="0"/>
              <a:t>5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663167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Sentiment Analysis describes polarity from texts:</a:t>
            </a:r>
          </a:p>
          <a:p>
            <a:pPr marL="171450" indent="-171450">
              <a:buFontTx/>
              <a:buChar char="-"/>
            </a:pPr>
            <a:r>
              <a:rPr lang="en-US" dirty="0"/>
              <a:t>Positive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Negative</a:t>
            </a:r>
          </a:p>
          <a:p>
            <a:pPr marL="171450" indent="-171450">
              <a:buFontTx/>
              <a:buChar char="-"/>
            </a:pPr>
            <a:r>
              <a:rPr lang="en-US" dirty="0"/>
              <a:t>Neutral</a:t>
            </a:r>
            <a:endParaRPr lang="es-P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9E0CE-A474-4A97-8DFA-07D1089411E7}" type="slidenum">
              <a:rPr lang="es-PR" smtClean="0"/>
              <a:t>6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1228665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Emotion Analysis is a deeper level of sentiment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9E0CE-A474-4A97-8DFA-07D1089411E7}" type="slidenum">
              <a:rPr lang="es-PR" smtClean="0"/>
              <a:t>7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503989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9E0CE-A474-4A97-8DFA-07D1089411E7}" type="slidenum">
              <a:rPr lang="es-PR" smtClean="0"/>
              <a:t>8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2577471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Challenges for Emotion Detection using Natural Processing Languages:</a:t>
            </a:r>
          </a:p>
          <a:p>
            <a:pPr marL="171450" indent="-171450">
              <a:buFontTx/>
              <a:buChar char="-"/>
            </a:pPr>
            <a:r>
              <a:rPr lang="en-US" dirty="0"/>
              <a:t>Lack of enough labeled data for model training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 enough labeled data for each emotion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Sarcasm</a:t>
            </a:r>
          </a:p>
          <a:p>
            <a:pPr marL="171450" indent="-171450">
              <a:buFontTx/>
              <a:buChar char="-"/>
            </a:pPr>
            <a:r>
              <a:rPr lang="en-US" dirty="0"/>
              <a:t>Misspelling</a:t>
            </a:r>
          </a:p>
          <a:p>
            <a:pPr marL="171450" indent="-171450">
              <a:buFontTx/>
              <a:buChar char="-"/>
            </a:pPr>
            <a:r>
              <a:rPr lang="en-US" dirty="0"/>
              <a:t>Slang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F9E0CE-A474-4A97-8DFA-07D1089411E7}" type="slidenum">
              <a:rPr lang="es-PR" smtClean="0"/>
              <a:t>9</a:t>
            </a:fld>
            <a:endParaRPr lang="es-PR"/>
          </a:p>
        </p:txBody>
      </p:sp>
    </p:spTree>
    <p:extLst>
      <p:ext uri="{BB962C8B-B14F-4D97-AF65-F5344CB8AC3E}">
        <p14:creationId xmlns:p14="http://schemas.microsoft.com/office/powerpoint/2010/main" val="1509841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eepmoji.mit.edu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ashable.com/article/anxiety-depression-social-media-sad-online/" TargetMode="External"/><Relationship Id="rId7" Type="http://schemas.openxmlformats.org/officeDocument/2006/relationships/hyperlink" Target="https://www.bls.gov/news.release/atus.t12.htm" TargetMode="External"/><Relationship Id="rId2" Type="http://schemas.openxmlformats.org/officeDocument/2006/relationships/hyperlink" Target="https://www.webmd.com/depression/news/20181015/facebook-posts-may-hint-at-depression#1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broadbandsearch.net/blog/average-daily-time-on-social-media" TargetMode="External"/><Relationship Id="rId5" Type="http://schemas.openxmlformats.org/officeDocument/2006/relationships/hyperlink" Target="https://medium.com/@JBBC/how-much-time-do-people-spend-on-social-media-in-2019-infographic-cc02c63bede8" TargetMode="External"/><Relationship Id="rId4" Type="http://schemas.openxmlformats.org/officeDocument/2006/relationships/hyperlink" Target="https://www.etonline.com/pete-davidson-leaves-social-media-after-disturbing-post-115894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hyperlink" Target="https://www.bls.gov/news.release/atus.t12.htm" TargetMode="External"/><Relationship Id="rId7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jpg"/><Relationship Id="rId5" Type="http://schemas.openxmlformats.org/officeDocument/2006/relationships/image" Target="../media/image2.jpg"/><Relationship Id="rId4" Type="http://schemas.openxmlformats.org/officeDocument/2006/relationships/hyperlink" Target="https://www.broadbandsearch.net/blog/average-daily-time-on-social-medi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psycom.net/social-media-teen-mental-health" TargetMode="Externa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wikidiff.com/sentiment/emotion" TargetMode="External"/><Relationship Id="rId4" Type="http://schemas.openxmlformats.org/officeDocument/2006/relationships/image" Target="../media/image1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s://owips.com/clipart-14435986" TargetMode="External"/><Relationship Id="rId4" Type="http://schemas.openxmlformats.org/officeDocument/2006/relationships/hyperlink" Target="https://www.newgenapps.com/blog/the-secret-way-of-measuring-customer-emotions-social-media-sentiment-analysi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wgenapps.com/blog/the-secret-way-of-measuring-customer-emotions-social-media-sentiment-analysi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4.png"/><Relationship Id="rId4" Type="http://schemas.openxmlformats.org/officeDocument/2006/relationships/hyperlink" Target="https://owips.com/clipart-14435986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computer&#10;&#10;Description automatically generated">
            <a:extLst>
              <a:ext uri="{FF2B5EF4-FFF2-40B4-BE49-F238E27FC236}">
                <a16:creationId xmlns:a16="http://schemas.microsoft.com/office/drawing/2014/main" id="{C96F6C21-0737-439A-88E5-7E760D2563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7936" b="245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A1796E-121E-40AF-9B0D-6F6C04A537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>
            <a:normAutofit/>
          </a:bodyPr>
          <a:lstStyle/>
          <a:p>
            <a:r>
              <a:rPr lang="en-US" sz="5900" dirty="0">
                <a:solidFill>
                  <a:schemeClr val="tx1"/>
                </a:solidFill>
              </a:rPr>
              <a:t>Emotion Detection </a:t>
            </a:r>
            <a:br>
              <a:rPr lang="en-US" sz="5900" dirty="0">
                <a:solidFill>
                  <a:schemeClr val="tx1"/>
                </a:solidFill>
              </a:rPr>
            </a:br>
            <a:r>
              <a:rPr lang="en-US" sz="5900" dirty="0">
                <a:solidFill>
                  <a:schemeClr val="tx1"/>
                </a:solidFill>
              </a:rPr>
              <a:t>in Twitter Posts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031291-3DAC-4B9A-88EE-305AA4B36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>
            <a:normAutofit/>
          </a:bodyPr>
          <a:lstStyle/>
          <a:p>
            <a:endParaRPr lang="en-US" sz="2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98921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5492F9E5-5B28-4104-9CDF-100EE9D85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4A3EBA2-184A-4C53-80BF-FB3A6AC355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8008542" cy="533095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438EFCD-B361-4EDD-A82E-EF6FE99C1B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6729" y="757325"/>
            <a:ext cx="3549144" cy="53293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D4D6946-E1E8-4513-B087-D4009FCC4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9648" y="1123837"/>
            <a:ext cx="2947482" cy="4601183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5DB082-BCCB-4994-AEE1-EF25FDAC8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406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B28A4FB-DC60-4BE6-B1A0-5F64E85E98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306" y="382197"/>
            <a:ext cx="20840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0" name="Table 2">
            <a:extLst>
              <a:ext uri="{FF2B5EF4-FFF2-40B4-BE49-F238E27FC236}">
                <a16:creationId xmlns:a16="http://schemas.microsoft.com/office/drawing/2014/main" id="{EEEE3982-1EB3-4483-92A1-8942838C83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7980659"/>
              </p:ext>
            </p:extLst>
          </p:nvPr>
        </p:nvGraphicFramePr>
        <p:xfrm>
          <a:off x="650875" y="1673325"/>
          <a:ext cx="6711953" cy="35256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55703">
                  <a:extLst>
                    <a:ext uri="{9D8B030D-6E8A-4147-A177-3AD203B41FA5}">
                      <a16:colId xmlns:a16="http://schemas.microsoft.com/office/drawing/2014/main" val="3293737415"/>
                    </a:ext>
                  </a:extLst>
                </a:gridCol>
                <a:gridCol w="997978">
                  <a:extLst>
                    <a:ext uri="{9D8B030D-6E8A-4147-A177-3AD203B41FA5}">
                      <a16:colId xmlns:a16="http://schemas.microsoft.com/office/drawing/2014/main" val="4162802762"/>
                    </a:ext>
                  </a:extLst>
                </a:gridCol>
                <a:gridCol w="1231158">
                  <a:extLst>
                    <a:ext uri="{9D8B030D-6E8A-4147-A177-3AD203B41FA5}">
                      <a16:colId xmlns:a16="http://schemas.microsoft.com/office/drawing/2014/main" val="1703434035"/>
                    </a:ext>
                  </a:extLst>
                </a:gridCol>
                <a:gridCol w="997978">
                  <a:extLst>
                    <a:ext uri="{9D8B030D-6E8A-4147-A177-3AD203B41FA5}">
                      <a16:colId xmlns:a16="http://schemas.microsoft.com/office/drawing/2014/main" val="1628080407"/>
                    </a:ext>
                  </a:extLst>
                </a:gridCol>
                <a:gridCol w="1231158">
                  <a:extLst>
                    <a:ext uri="{9D8B030D-6E8A-4147-A177-3AD203B41FA5}">
                      <a16:colId xmlns:a16="http://schemas.microsoft.com/office/drawing/2014/main" val="755623602"/>
                    </a:ext>
                  </a:extLst>
                </a:gridCol>
                <a:gridCol w="997978">
                  <a:extLst>
                    <a:ext uri="{9D8B030D-6E8A-4147-A177-3AD203B41FA5}">
                      <a16:colId xmlns:a16="http://schemas.microsoft.com/office/drawing/2014/main" val="1515954751"/>
                    </a:ext>
                  </a:extLst>
                </a:gridCol>
              </a:tblGrid>
              <a:tr h="390054">
                <a:tc gridSpan="6">
                  <a:txBody>
                    <a:bodyPr/>
                    <a:lstStyle/>
                    <a:p>
                      <a:pPr algn="ctr"/>
                      <a:r>
                        <a:rPr lang="en-US" sz="1700"/>
                        <a:t>Keras Sequential Model(dense layers)</a:t>
                      </a:r>
                    </a:p>
                  </a:txBody>
                  <a:tcPr marL="97674" marR="97674" marT="44810" marB="44810"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3742455"/>
                  </a:ext>
                </a:extLst>
              </a:tr>
              <a:tr h="655142">
                <a:tc>
                  <a:txBody>
                    <a:bodyPr/>
                    <a:lstStyle/>
                    <a:p>
                      <a:pPr algn="ctr"/>
                      <a:endParaRPr lang="en-US" sz="1700"/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Loss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Accuracy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F1 Score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/>
                        <a:t>Precision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/>
                        <a:t>Recall</a:t>
                      </a:r>
                    </a:p>
                  </a:txBody>
                  <a:tcPr marL="97674" marR="97674" marT="44810" marB="44810" anchor="ctr"/>
                </a:tc>
                <a:extLst>
                  <a:ext uri="{0D108BD9-81ED-4DB2-BD59-A6C34878D82A}">
                    <a16:rowId xmlns:a16="http://schemas.microsoft.com/office/drawing/2014/main" val="558781081"/>
                  </a:ext>
                </a:extLst>
              </a:tr>
              <a:tr h="39005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/>
                        <a:t>Hashtags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0.066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0.9800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0.9803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0.9830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0.977</a:t>
                      </a:r>
                    </a:p>
                  </a:txBody>
                  <a:tcPr marL="97674" marR="97674" marT="44810" marB="44810" anchor="ctr"/>
                </a:tc>
                <a:extLst>
                  <a:ext uri="{0D108BD9-81ED-4DB2-BD59-A6C34878D82A}">
                    <a16:rowId xmlns:a16="http://schemas.microsoft.com/office/drawing/2014/main" val="3369432506"/>
                  </a:ext>
                </a:extLst>
              </a:tr>
              <a:tr h="655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/>
                        <a:t>No Hashtags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7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1.0657</a:t>
                      </a:r>
                      <a:endParaRPr lang="en-US" sz="17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7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0.5833</a:t>
                      </a:r>
                      <a:endParaRPr lang="en-US" sz="17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7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0.5619</a:t>
                      </a:r>
                      <a:endParaRPr lang="en-US" sz="17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7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0.6373</a:t>
                      </a:r>
                      <a:endParaRPr lang="en-US" sz="17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7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0.5043</a:t>
                      </a:r>
                      <a:endParaRPr lang="en-US" sz="17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7674" marR="97674" marT="44810" marB="44810" anchor="ctr"/>
                </a:tc>
                <a:extLst>
                  <a:ext uri="{0D108BD9-81ED-4DB2-BD59-A6C34878D82A}">
                    <a16:rowId xmlns:a16="http://schemas.microsoft.com/office/drawing/2014/main" val="2121105486"/>
                  </a:ext>
                </a:extLst>
              </a:tr>
              <a:tr h="390054"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>
                          <a:solidFill>
                            <a:schemeClr val="bg1"/>
                          </a:solidFill>
                        </a:rPr>
                        <a:t>Keras Sequential Model(LSTM)</a:t>
                      </a:r>
                    </a:p>
                  </a:txBody>
                  <a:tcPr marL="97674" marR="97674" marT="44810" marB="4481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7297803"/>
                  </a:ext>
                </a:extLst>
              </a:tr>
              <a:tr h="39005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/>
                        <a:t>Hashtags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0.087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0.975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0.9759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0.9785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/>
                        <a:t>0.9735</a:t>
                      </a:r>
                    </a:p>
                  </a:txBody>
                  <a:tcPr marL="97674" marR="97674" marT="44810" marB="44810" anchor="ctr"/>
                </a:tc>
                <a:extLst>
                  <a:ext uri="{0D108BD9-81ED-4DB2-BD59-A6C34878D82A}">
                    <a16:rowId xmlns:a16="http://schemas.microsoft.com/office/drawing/2014/main" val="3400045558"/>
                  </a:ext>
                </a:extLst>
              </a:tr>
              <a:tr h="6551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/>
                        <a:t>No Hashtags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en-US" sz="17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1.198</a:t>
                      </a:r>
                      <a:endParaRPr lang="en-US" sz="17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en-US" sz="17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0.554 </a:t>
                      </a:r>
                      <a:endParaRPr lang="en-US" sz="17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7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0.518</a:t>
                      </a:r>
                      <a:endParaRPr lang="en-US" sz="1700" kern="120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kern="120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0.634</a:t>
                      </a:r>
                    </a:p>
                  </a:txBody>
                  <a:tcPr marL="97674" marR="97674" marT="44810" marB="4481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7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0.440</a:t>
                      </a:r>
                    </a:p>
                  </a:txBody>
                  <a:tcPr marL="97674" marR="97674" marT="44810" marB="44810" anchor="ctr"/>
                </a:tc>
                <a:extLst>
                  <a:ext uri="{0D108BD9-81ED-4DB2-BD59-A6C34878D82A}">
                    <a16:rowId xmlns:a16="http://schemas.microsoft.com/office/drawing/2014/main" val="723284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20707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6BDE0-B1BE-4C56-8214-C8B54FEA4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AC75D56-EE81-4D71-91C7-E1CF3A3506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6208638"/>
              </p:ext>
            </p:extLst>
          </p:nvPr>
        </p:nvGraphicFramePr>
        <p:xfrm>
          <a:off x="3657600" y="1423303"/>
          <a:ext cx="7869677" cy="37888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81604">
                  <a:extLst>
                    <a:ext uri="{9D8B030D-6E8A-4147-A177-3AD203B41FA5}">
                      <a16:colId xmlns:a16="http://schemas.microsoft.com/office/drawing/2014/main" val="3975294391"/>
                    </a:ext>
                  </a:extLst>
                </a:gridCol>
                <a:gridCol w="1378975">
                  <a:extLst>
                    <a:ext uri="{9D8B030D-6E8A-4147-A177-3AD203B41FA5}">
                      <a16:colId xmlns:a16="http://schemas.microsoft.com/office/drawing/2014/main" val="2423241696"/>
                    </a:ext>
                  </a:extLst>
                </a:gridCol>
                <a:gridCol w="1309098">
                  <a:extLst>
                    <a:ext uri="{9D8B030D-6E8A-4147-A177-3AD203B41FA5}">
                      <a16:colId xmlns:a16="http://schemas.microsoft.com/office/drawing/2014/main" val="2116118564"/>
                    </a:ext>
                  </a:extLst>
                </a:gridCol>
              </a:tblGrid>
              <a:tr h="50096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Original 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Actual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Predicted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6691240"/>
                  </a:ext>
                </a:extLst>
              </a:tr>
              <a:tr h="500963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how ironic is this conversation?!! #annoyed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Anger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7683078"/>
                  </a:ext>
                </a:extLst>
              </a:tr>
              <a:tr h="500963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 feel like death and Un about to take my last final.. And I'm not even close to ready. #anxious #</a:t>
                      </a: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prayforme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Fear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111150"/>
                  </a:ext>
                </a:extLst>
              </a:tr>
              <a:tr h="50096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Wish I was home drinking with my bros #sad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Sadness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Sadness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437556"/>
                  </a:ext>
                </a:extLst>
              </a:tr>
              <a:tr h="5009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Fab morning! Got great sleep! Off to breakfast. Have a great day. </a:t>
                      </a: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Ohhhh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a little </a:t>
                      </a:r>
                      <a:r>
                        <a:rPr lang="en-US" sz="14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shoppin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in Fredericksburg! #excited!</a:t>
                      </a:r>
                      <a:endParaRPr lang="en-US" sz="14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Joy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Joy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24467"/>
                  </a:ext>
                </a:extLst>
              </a:tr>
              <a:tr h="50096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dirty="0">
                          <a:effectLst/>
                        </a:rPr>
                        <a:t>Every Thanksgiving this girl is at my cousins house </a:t>
                      </a:r>
                      <a:r>
                        <a:rPr lang="en-US" sz="1400" dirty="0" err="1">
                          <a:effectLst/>
                        </a:rPr>
                        <a:t>i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r>
                        <a:rPr lang="en-US" sz="1400" dirty="0" err="1">
                          <a:effectLst/>
                        </a:rPr>
                        <a:t>dont</a:t>
                      </a:r>
                      <a:r>
                        <a:rPr lang="en-US" sz="1400" dirty="0">
                          <a:effectLst/>
                        </a:rPr>
                        <a:t> even know how </a:t>
                      </a:r>
                      <a:r>
                        <a:rPr lang="en-US" sz="1400" dirty="0" err="1">
                          <a:effectLst/>
                        </a:rPr>
                        <a:t>shes</a:t>
                      </a:r>
                      <a:r>
                        <a:rPr lang="en-US" sz="1400" dirty="0">
                          <a:effectLst/>
                        </a:rPr>
                        <a:t> connected to our family, &amp; she never leaves me alone. #annoyed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Sadness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3303222"/>
                  </a:ext>
                </a:extLst>
              </a:tr>
              <a:tr h="500963"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 sucks when you know that you need to let go, but you can't, because your still waiting for the impossible to happen. #Sad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Sadness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rgbClr val="FF0000"/>
                          </a:solidFill>
                        </a:rPr>
                        <a:t>Anger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5052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26177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6CFD3-B937-43E5-818F-5EB1791AAF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02AEC-6CA0-4BAC-8B75-D01C1DA00C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97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0C776F-5A91-4C74-A2BB-6F37C0B284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4218C-CCAE-4F82-8909-B3746AA32F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https://deepmoji.mit.edu/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058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74F83-42A4-4978-8F6D-B7DDF0730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E23CFA-54CF-49B6-A971-41E667C3F2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https://www.webmd.com/depression/news/20181015/facebook-posts-may-hint-at-depression#1</a:t>
            </a:r>
            <a:endParaRPr lang="en-US" dirty="0"/>
          </a:p>
          <a:p>
            <a:r>
              <a:rPr lang="en-US" dirty="0">
                <a:hlinkClick r:id="rId3"/>
              </a:rPr>
              <a:t>https://mashable.com/article/anxiety-depression-social-media-sad-online/</a:t>
            </a:r>
            <a:endParaRPr lang="en-US" dirty="0"/>
          </a:p>
          <a:p>
            <a:r>
              <a:rPr lang="en-US" dirty="0">
                <a:hlinkClick r:id="rId4"/>
              </a:rPr>
              <a:t>https://www.etonline.com/pete-davidson-leaves-social-media-after-disturbing-post-115894</a:t>
            </a:r>
            <a:endParaRPr lang="en-US" dirty="0"/>
          </a:p>
          <a:p>
            <a:r>
              <a:rPr lang="en-US" dirty="0">
                <a:hlinkClick r:id="rId5"/>
              </a:rPr>
              <a:t>https://medium.com/@JBBC/how-much-time-do-people-spend-on-social-media-in-2019-infographic-cc02c63bede8</a:t>
            </a:r>
            <a:endParaRPr lang="en-US" dirty="0"/>
          </a:p>
          <a:p>
            <a:r>
              <a:rPr lang="en-US" dirty="0">
                <a:hlinkClick r:id="rId6"/>
              </a:rPr>
              <a:t>https://www.broadbandsearch.net/blog/average-daily-time-on-social-media</a:t>
            </a:r>
            <a:endParaRPr lang="en-US" dirty="0"/>
          </a:p>
          <a:p>
            <a:r>
              <a:rPr lang="en-US" dirty="0">
                <a:hlinkClick r:id="rId7"/>
              </a:rPr>
              <a:t>https://www.bls.gov/news.release/atus.t12.htm</a:t>
            </a:r>
            <a:endParaRPr lang="en-US" dirty="0"/>
          </a:p>
          <a:p>
            <a:r>
              <a:rPr lang="en-US" dirty="0">
                <a:hlinkClick r:id="rId2"/>
              </a:rPr>
              <a:t>https://www.webmd.com/depression/news/20181015/facebook-posts-may-hint-at-depression#1</a:t>
            </a:r>
            <a:endParaRPr lang="en-US" dirty="0"/>
          </a:p>
          <a:p>
            <a:r>
              <a:rPr lang="en-US" dirty="0">
                <a:hlinkClick r:id="rId3"/>
              </a:rPr>
              <a:t>https://mashable.com/article/anxiety-depression-social-media-sad-online/</a:t>
            </a:r>
            <a:endParaRPr lang="en-US" dirty="0"/>
          </a:p>
          <a:p>
            <a:r>
              <a:rPr lang="en-US" dirty="0">
                <a:hlinkClick r:id="rId4"/>
              </a:rPr>
              <a:t>https://www.etonline.com/pete-davidson-leaves-social-media-after-disturbing-post-115894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7114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1C095CA-7FEE-464A-84FF-A1EB90DFC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run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F608F11-CEF0-426D-82B1-095EF45734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243ACE4-E7F1-45A6-9AC2-5AADA63577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A32DA3-AABF-4AC4-9E2E-1207DA2E05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1498064"/>
          </a:xfrm>
        </p:spPr>
        <p:txBody>
          <a:bodyPr/>
          <a:lstStyle/>
          <a:p>
            <a:r>
              <a:rPr lang="en-US" dirty="0"/>
              <a:t>cohen_kappa_score:0.5181126875804243</a:t>
            </a:r>
          </a:p>
          <a:p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818BBB48-9A8F-473B-A139-1A197F63743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307" y="1831306"/>
            <a:ext cx="4180536" cy="3473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7">
            <a:extLst>
              <a:ext uri="{FF2B5EF4-FFF2-40B4-BE49-F238E27FC236}">
                <a16:creationId xmlns:a16="http://schemas.microsoft.com/office/drawing/2014/main" id="{C2D0E655-8DE4-4A04-A511-7029668326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7352" y="3144833"/>
            <a:ext cx="2317532" cy="84638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Code Pro"/>
              </a:rPr>
              <a:t>Loss: 1.0400437196360472 Accuracy: 0.5873216986656189 F1 Score: 0.5647458434104919 Precision: 0.6449379324913025 Recall: 0.5043269991874695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739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A7734-7C70-4399-B3C8-E59BBE6D3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5D2EFEF-9248-4A2E-B34D-08BF79D53EE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0139" y="1980792"/>
            <a:ext cx="3475038" cy="2887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02605C01-4B79-4FA6-97D1-108665FC1E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1862" y="2142052"/>
            <a:ext cx="3026979" cy="16927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Source Code Pro"/>
              </a:rPr>
              <a:t>Cohen Kappa Score: 0.5734747171097341</a:t>
            </a: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B33C0615-6B3B-4572-8B2A-10BAA3E18D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71862" y="2498119"/>
            <a:ext cx="2400244" cy="84638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ource Code Pro"/>
              </a:rPr>
              <a:t>Loss: 0.9327503652880994 Accuracy: 0.6299972534179688 F1 Score: 0.6164131760597229 Precision: 0.6836270689964294 Recall: 0.5628063082695007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0576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67AAA-D2BB-41A2-A18E-FC8FB8285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782" y="1064575"/>
            <a:ext cx="2947482" cy="4601183"/>
          </a:xfrm>
        </p:spPr>
        <p:txBody>
          <a:bodyPr>
            <a:normAutofit/>
          </a:bodyPr>
          <a:lstStyle/>
          <a:p>
            <a:r>
              <a:rPr lang="en-US" sz="5400" b="1" dirty="0"/>
              <a:t>Social Media in Our Daily Life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0A1155-097E-439A-BE02-870C9C5AF9C9}"/>
              </a:ext>
            </a:extLst>
          </p:cNvPr>
          <p:cNvSpPr/>
          <p:nvPr/>
        </p:nvSpPr>
        <p:spPr>
          <a:xfrm>
            <a:off x="252919" y="6220616"/>
            <a:ext cx="422263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hlinkClick r:id="rId3"/>
              </a:rPr>
              <a:t>https://www.bls.gov/news.release/atus.t12.htm</a:t>
            </a:r>
            <a:endParaRPr lang="en-US" sz="1000" dirty="0"/>
          </a:p>
          <a:p>
            <a:r>
              <a:rPr lang="en-US" sz="1000" dirty="0">
                <a:hlinkClick r:id="rId4"/>
              </a:rPr>
              <a:t>https://www.broadbandsearch.net/blog/average-daily-time-on-social-media</a:t>
            </a:r>
            <a:endParaRPr lang="en-US" sz="1000" dirty="0"/>
          </a:p>
        </p:txBody>
      </p:sp>
      <p:pic>
        <p:nvPicPr>
          <p:cNvPr id="9" name="Picture 8" descr="A hand holding a cell phone&#10;&#10;Description automatically generated">
            <a:extLst>
              <a:ext uri="{FF2B5EF4-FFF2-40B4-BE49-F238E27FC236}">
                <a16:creationId xmlns:a16="http://schemas.microsoft.com/office/drawing/2014/main" id="{429D0A5E-FFB7-4C50-B686-B72A306FDF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40283" y="1064575"/>
            <a:ext cx="2731438" cy="182112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9784FB5-0DBC-4E3D-A429-9F969DF38B7D}"/>
              </a:ext>
            </a:extLst>
          </p:cNvPr>
          <p:cNvSpPr txBox="1"/>
          <p:nvPr/>
        </p:nvSpPr>
        <p:spPr>
          <a:xfrm>
            <a:off x="4726149" y="5340073"/>
            <a:ext cx="278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 years 8 months</a:t>
            </a:r>
            <a:endParaRPr lang="es-PR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0BAC24-8324-4494-9FCE-D4C47428FD92}"/>
              </a:ext>
            </a:extLst>
          </p:cNvPr>
          <p:cNvSpPr txBox="1"/>
          <p:nvPr/>
        </p:nvSpPr>
        <p:spPr>
          <a:xfrm>
            <a:off x="7783541" y="2909118"/>
            <a:ext cx="284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8 years 4 months</a:t>
            </a:r>
            <a:endParaRPr lang="es-PR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B177A-2995-4191-86AB-0836C2F26475}"/>
              </a:ext>
            </a:extLst>
          </p:cNvPr>
          <p:cNvSpPr txBox="1"/>
          <p:nvPr/>
        </p:nvSpPr>
        <p:spPr>
          <a:xfrm>
            <a:off x="4726149" y="2909269"/>
            <a:ext cx="2731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26 years 5 months</a:t>
            </a:r>
            <a:endParaRPr lang="es-PR" dirty="0"/>
          </a:p>
        </p:txBody>
      </p:sp>
      <p:pic>
        <p:nvPicPr>
          <p:cNvPr id="13" name="Picture 12" descr="A person lying on a bed&#10;&#10;Description automatically generated">
            <a:extLst>
              <a:ext uri="{FF2B5EF4-FFF2-40B4-BE49-F238E27FC236}">
                <a16:creationId xmlns:a16="http://schemas.microsoft.com/office/drawing/2014/main" id="{FD781D7B-D67B-4A06-A552-C55FB141FC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6149" y="1064575"/>
            <a:ext cx="2731690" cy="1821278"/>
          </a:xfrm>
          <a:prstGeom prst="rect">
            <a:avLst/>
          </a:prstGeom>
        </p:spPr>
      </p:pic>
      <p:pic>
        <p:nvPicPr>
          <p:cNvPr id="14" name="Picture 13" descr="A picture containing phone, cellphone, person, man&#10;&#10;Description automatically generated">
            <a:extLst>
              <a:ext uri="{FF2B5EF4-FFF2-40B4-BE49-F238E27FC236}">
                <a16:creationId xmlns:a16="http://schemas.microsoft.com/office/drawing/2014/main" id="{A6689B1E-5A15-408B-A17E-060C8F63D81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82896" y="3495379"/>
            <a:ext cx="2731689" cy="1821127"/>
          </a:xfrm>
          <a:prstGeom prst="rect">
            <a:avLst/>
          </a:prstGeom>
        </p:spPr>
      </p:pic>
      <p:pic>
        <p:nvPicPr>
          <p:cNvPr id="15" name="Picture 14" descr="A person sitting at a table with a plate of food&#10;&#10;Description automatically generated">
            <a:extLst>
              <a:ext uri="{FF2B5EF4-FFF2-40B4-BE49-F238E27FC236}">
                <a16:creationId xmlns:a16="http://schemas.microsoft.com/office/drawing/2014/main" id="{FB510DC9-4AA7-4D36-89C4-188DA9A927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83285" y="3518946"/>
            <a:ext cx="2731438" cy="182112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71C9F6C-CA11-4D28-85FF-91EADBD09168}"/>
              </a:ext>
            </a:extLst>
          </p:cNvPr>
          <p:cNvSpPr txBox="1"/>
          <p:nvPr/>
        </p:nvSpPr>
        <p:spPr>
          <a:xfrm>
            <a:off x="7783285" y="5340073"/>
            <a:ext cx="2788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 years 7 months</a:t>
            </a:r>
            <a:endParaRPr lang="es-PR" dirty="0"/>
          </a:p>
        </p:txBody>
      </p:sp>
    </p:spTree>
    <p:extLst>
      <p:ext uri="{BB962C8B-B14F-4D97-AF65-F5344CB8AC3E}">
        <p14:creationId xmlns:p14="http://schemas.microsoft.com/office/powerpoint/2010/main" val="37953851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3875682-0790-427D-9A23-4B7265F0FA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DE4AAE-4785-4EA7-95DB-45200F5B8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F2F231C-9E36-40B0-A4AD-D3AD1E81F0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80E3FC-06A2-4801-8281-7E4E063B7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4666165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AE3036-A5E0-4EBB-AB94-7E99EBA55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128" y="1298448"/>
            <a:ext cx="3842653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500" b="1" kern="1200" spc="-1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Social Media Effect on Users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993D2C4-33A7-4A1E-B168-F4C7A6922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08840" y="758952"/>
            <a:ext cx="2079069" cy="2344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A66981E-645D-4036-BB9A-5E14E1643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463" y="4080912"/>
            <a:ext cx="2157385" cy="200899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554E15C-DA50-4F0F-A416-E3B088C757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Content Placeholder 5" descr="A picture containing person, indoor, dog, sitting&#10;&#10;Description automatically generated">
            <a:extLst>
              <a:ext uri="{FF2B5EF4-FFF2-40B4-BE49-F238E27FC236}">
                <a16:creationId xmlns:a16="http://schemas.microsoft.com/office/drawing/2014/main" id="{9B97201C-1E96-4103-A8EC-05BDA8A109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3982" r="-3" b="26445"/>
          <a:stretch/>
        </p:blipFill>
        <p:spPr>
          <a:xfrm>
            <a:off x="7460907" y="3264090"/>
            <a:ext cx="4027002" cy="3593910"/>
          </a:xfrm>
          <a:prstGeom prst="rect">
            <a:avLst/>
          </a:prstGeom>
        </p:spPr>
      </p:pic>
      <p:pic>
        <p:nvPicPr>
          <p:cNvPr id="11" name="Picture 10" descr="A picture containing building, man, wearing, front&#10;&#10;Description automatically generated">
            <a:extLst>
              <a:ext uri="{FF2B5EF4-FFF2-40B4-BE49-F238E27FC236}">
                <a16:creationId xmlns:a16="http://schemas.microsoft.com/office/drawing/2014/main" id="{89C80EF5-2CB8-497E-B6C4-02A1E4F220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87" r="-1" b="24888"/>
          <a:stretch/>
        </p:blipFill>
        <p:spPr>
          <a:xfrm>
            <a:off x="5137460" y="10"/>
            <a:ext cx="4113440" cy="3920034"/>
          </a:xfrm>
          <a:custGeom>
            <a:avLst/>
            <a:gdLst>
              <a:gd name="connsiteX0" fmla="*/ 0 w 4113440"/>
              <a:gd name="connsiteY0" fmla="*/ 0 h 3920044"/>
              <a:gd name="connsiteX1" fmla="*/ 4113440 w 4113440"/>
              <a:gd name="connsiteY1" fmla="*/ 0 h 3920044"/>
              <a:gd name="connsiteX2" fmla="*/ 4113440 w 4113440"/>
              <a:gd name="connsiteY2" fmla="*/ 3103224 h 3920044"/>
              <a:gd name="connsiteX3" fmla="*/ 2157388 w 4113440"/>
              <a:gd name="connsiteY3" fmla="*/ 3103224 h 3920044"/>
              <a:gd name="connsiteX4" fmla="*/ 2157388 w 4113440"/>
              <a:gd name="connsiteY4" fmla="*/ 3920044 h 3920044"/>
              <a:gd name="connsiteX5" fmla="*/ 0 w 4113440"/>
              <a:gd name="connsiteY5" fmla="*/ 3920044 h 3920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440" h="3920044">
                <a:moveTo>
                  <a:pt x="0" y="0"/>
                </a:moveTo>
                <a:lnTo>
                  <a:pt x="4113440" y="0"/>
                </a:lnTo>
                <a:lnTo>
                  <a:pt x="4113440" y="3103224"/>
                </a:lnTo>
                <a:lnTo>
                  <a:pt x="2157388" y="3103224"/>
                </a:lnTo>
                <a:lnTo>
                  <a:pt x="215738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3CCE448-9589-435A-91C8-9D285F58E3CB}"/>
              </a:ext>
            </a:extLst>
          </p:cNvPr>
          <p:cNvSpPr/>
          <p:nvPr/>
        </p:nvSpPr>
        <p:spPr>
          <a:xfrm>
            <a:off x="76954" y="6347793"/>
            <a:ext cx="383791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rbel" panose="020B0503020204020204"/>
                <a:ea typeface="+mn-ea"/>
                <a:cs typeface="+mn-cs"/>
                <a:hlinkClick r:id="rId5"/>
              </a:rPr>
              <a:t>https://www.psycom.net/social-media-teen-mental-health</a:t>
            </a:r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rbel" panose="020B0503020204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5490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0DCEEEA-6FE7-4541-9EB2-EF754066EE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3A72D00-0CA4-4A88-86CE-B1FB393C5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47BA6B54-FD0C-4B20-816F-3B6BEEA1D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E90C7AB-40E9-481F-980A-EDD19EFF3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5608255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852A5C-5CE4-468B-9934-E0164BBF6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kern="1200" spc="-6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Emotion Detection on Social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45387-0079-49EF-B28E-2B4EC20D5F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9248" y="2769061"/>
            <a:ext cx="4998962" cy="32745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- Mental Health</a:t>
            </a:r>
          </a:p>
          <a:p>
            <a:r>
              <a:rPr lang="en-US" sz="28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- Public Safety</a:t>
            </a:r>
          </a:p>
          <a:p>
            <a:r>
              <a:rPr lang="en-US" sz="28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- Customer Service</a:t>
            </a:r>
          </a:p>
          <a:p>
            <a:r>
              <a:rPr lang="en-US" sz="28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- Business Strategies</a:t>
            </a:r>
          </a:p>
          <a:p>
            <a:endParaRPr lang="en-US" sz="20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endParaRPr lang="en-US" sz="20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3ADD3AA-6CC0-4B1A-B4A3-98AD78A1E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839" y="758952"/>
            <a:ext cx="2842930" cy="3191490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73D5959-733D-49EB-9C7B-0B65AD3B9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1252" y="758952"/>
            <a:ext cx="2396659" cy="18309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AC7689F-BE25-443E-B15D-45268CC4A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839" y="4115150"/>
            <a:ext cx="2842930" cy="1983897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296173E-160F-42EA-B0C9-8E2804C9A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1252" y="2722807"/>
            <a:ext cx="2396659" cy="3367097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close up of a mans face&#10;&#10;Description automatically generated">
            <a:extLst>
              <a:ext uri="{FF2B5EF4-FFF2-40B4-BE49-F238E27FC236}">
                <a16:creationId xmlns:a16="http://schemas.microsoft.com/office/drawing/2014/main" id="{6C31737F-C863-4BEC-8AA6-AC53675287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228172" y="3697864"/>
            <a:ext cx="2122819" cy="1416981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85FD8413-571F-456D-BB62-4C204826E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Picture 1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7D138FE9-333F-4FD9-BEBE-99E1AFE38B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717" r="16217" b="1"/>
          <a:stretch/>
        </p:blipFill>
        <p:spPr>
          <a:xfrm>
            <a:off x="6229514" y="1108250"/>
            <a:ext cx="2533785" cy="2589614"/>
          </a:xfrm>
          <a:prstGeom prst="rect">
            <a:avLst/>
          </a:prstGeom>
        </p:spPr>
      </p:pic>
      <p:pic>
        <p:nvPicPr>
          <p:cNvPr id="8" name="Picture 7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F7BDE0DE-BF07-44C6-B04C-0D4D4C2561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9845" y="4249722"/>
            <a:ext cx="2568918" cy="1714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621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BED7469-0D10-44CB-A4C2-C1124B3CA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4351E00-23D4-4170-AACC-F27A1EE3FF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033C1FA-44DC-4135-AC8E-99278C3178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481A727-51BA-47CD-BDF2-F800D0449B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E8D611-2D8A-432F-BF94-FB5160B42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9" y="1123837"/>
            <a:ext cx="4016116" cy="125546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Emotion vs. Sentiment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05197C-C526-4AB5-8875-4C1290D80EC9}"/>
              </a:ext>
            </a:extLst>
          </p:cNvPr>
          <p:cNvSpPr/>
          <p:nvPr/>
        </p:nvSpPr>
        <p:spPr>
          <a:xfrm>
            <a:off x="289249" y="2510395"/>
            <a:ext cx="4016116" cy="32745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16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Sentiment</a:t>
            </a: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is a general thought, feeling, or sense.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1600" dirty="0">
              <a:solidFill>
                <a:srgbClr val="FFFFFF"/>
              </a:solidFill>
            </a:endParaRP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2400" b="1" dirty="0">
                <a:solidFill>
                  <a:srgbClr val="FFFFFF"/>
                </a:solidFill>
              </a:rPr>
              <a:t>Emotion</a:t>
            </a:r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 </a:t>
            </a:r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is a person's internal state of being and involuntary physiological response to an object or a situation, based on or tied to physical state and sensory data.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11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Wingdings 2" pitchFamily="18" charset="2"/>
              <a:buChar char=""/>
            </a:pPr>
            <a:endParaRPr lang="en-US" sz="11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94605C-0EB2-4FA5-B05F-7BC682EA2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08840" y="758952"/>
            <a:ext cx="2079069" cy="2344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1D58C79-C053-45C6-AB6A-6BE55965B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7463" y="4080912"/>
            <a:ext cx="2157385" cy="2008992"/>
          </a:xfrm>
          <a:prstGeom prst="rect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holding a sign&#10;&#10;Description automatically generated">
            <a:extLst>
              <a:ext uri="{FF2B5EF4-FFF2-40B4-BE49-F238E27FC236}">
                <a16:creationId xmlns:a16="http://schemas.microsoft.com/office/drawing/2014/main" id="{9C9CF3A2-1B36-4304-B5D0-35A90486C1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33" r="-3" b="-3"/>
          <a:stretch/>
        </p:blipFill>
        <p:spPr>
          <a:xfrm>
            <a:off x="7460907" y="3264090"/>
            <a:ext cx="4027002" cy="2825813"/>
          </a:xfrm>
          <a:prstGeom prst="rect">
            <a:avLst/>
          </a:prstGeom>
        </p:spPr>
      </p:pic>
      <p:pic>
        <p:nvPicPr>
          <p:cNvPr id="7" name="Picture 6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322998BD-3BEE-434D-B6CF-0142324252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699" r="8273"/>
          <a:stretch/>
        </p:blipFill>
        <p:spPr>
          <a:xfrm>
            <a:off x="5137461" y="758952"/>
            <a:ext cx="4113439" cy="3161093"/>
          </a:xfrm>
          <a:custGeom>
            <a:avLst/>
            <a:gdLst>
              <a:gd name="connsiteX0" fmla="*/ 0 w 4113439"/>
              <a:gd name="connsiteY0" fmla="*/ 0 h 3161093"/>
              <a:gd name="connsiteX1" fmla="*/ 4113439 w 4113439"/>
              <a:gd name="connsiteY1" fmla="*/ 0 h 3161093"/>
              <a:gd name="connsiteX2" fmla="*/ 4113439 w 4113439"/>
              <a:gd name="connsiteY2" fmla="*/ 2344272 h 3161093"/>
              <a:gd name="connsiteX3" fmla="*/ 2157387 w 4113439"/>
              <a:gd name="connsiteY3" fmla="*/ 2344272 h 3161093"/>
              <a:gd name="connsiteX4" fmla="*/ 2157387 w 4113439"/>
              <a:gd name="connsiteY4" fmla="*/ 3161093 h 3161093"/>
              <a:gd name="connsiteX5" fmla="*/ 0 w 4113439"/>
              <a:gd name="connsiteY5" fmla="*/ 3161093 h 3161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13439" h="3161093">
                <a:moveTo>
                  <a:pt x="0" y="0"/>
                </a:moveTo>
                <a:lnTo>
                  <a:pt x="4113439" y="0"/>
                </a:lnTo>
                <a:lnTo>
                  <a:pt x="4113439" y="2344272"/>
                </a:lnTo>
                <a:lnTo>
                  <a:pt x="2157387" y="2344272"/>
                </a:lnTo>
                <a:lnTo>
                  <a:pt x="2157387" y="3161093"/>
                </a:lnTo>
                <a:lnTo>
                  <a:pt x="0" y="3161093"/>
                </a:lnTo>
                <a:close/>
              </a:path>
            </a:pathLst>
          </a:cu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F6B7092-FA11-45BD-B50D-DF7999301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03C0AA-D4AA-44C3-9B46-74B1928C9A4D}"/>
              </a:ext>
            </a:extLst>
          </p:cNvPr>
          <p:cNvSpPr/>
          <p:nvPr/>
        </p:nvSpPr>
        <p:spPr>
          <a:xfrm>
            <a:off x="111825" y="6451742"/>
            <a:ext cx="228620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>
                <a:hlinkClick r:id="rId5"/>
              </a:rPr>
              <a:t>https://wikidiff.com/sentiment/emotion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46430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28E25-1F15-4293-845C-5E6FDDE13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443416" cy="4601183"/>
          </a:xfrm>
        </p:spPr>
        <p:txBody>
          <a:bodyPr>
            <a:normAutofit/>
          </a:bodyPr>
          <a:lstStyle/>
          <a:p>
            <a:r>
              <a:rPr lang="en-US" sz="5500" b="1" dirty="0"/>
              <a:t>Sentiment </a:t>
            </a:r>
            <a:br>
              <a:rPr lang="en-US" sz="5500" b="1" dirty="0"/>
            </a:br>
            <a:r>
              <a:rPr lang="en-US" sz="5500" b="1" dirty="0"/>
              <a:t>Analysis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86B37AE4-6710-48B2-92CF-F10F83E243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5253" t="17747" r="3015" b="16574"/>
          <a:stretch/>
        </p:blipFill>
        <p:spPr>
          <a:xfrm>
            <a:off x="4102444" y="794322"/>
            <a:ext cx="6664410" cy="347738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898F41D-77D6-466A-ABFF-2D75AEF4A2A5}"/>
              </a:ext>
            </a:extLst>
          </p:cNvPr>
          <p:cNvSpPr txBox="1"/>
          <p:nvPr/>
        </p:nvSpPr>
        <p:spPr>
          <a:xfrm>
            <a:off x="0" y="6457890"/>
            <a:ext cx="72529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https://www.newgenapps.com/blog/the-secret-way-of-measuring-customer-emotions-social-media-sentiment-analysis</a:t>
            </a:r>
            <a:endParaRPr lang="en-US" sz="1000" dirty="0"/>
          </a:p>
          <a:p>
            <a:r>
              <a:rPr lang="en-US" sz="1000" dirty="0">
                <a:hlinkClick r:id="rId5"/>
              </a:rPr>
              <a:t>https://owips.com/clipart-14435986</a:t>
            </a:r>
            <a:endParaRPr lang="en-US" sz="1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FBD85CF-86C3-4AB4-8D9B-47C7F76C09AB}"/>
              </a:ext>
            </a:extLst>
          </p:cNvPr>
          <p:cNvSpPr/>
          <p:nvPr/>
        </p:nvSpPr>
        <p:spPr>
          <a:xfrm>
            <a:off x="4102443" y="4492879"/>
            <a:ext cx="666441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Informs user’s reaction polarity</a:t>
            </a:r>
          </a:p>
          <a:p>
            <a:endParaRPr lang="en-US" sz="20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/>
              <a:t>Fails to describe the exact feelings of the customers and the intensity of their reaction</a:t>
            </a:r>
            <a:endParaRPr lang="es-PR" sz="2000" b="1" dirty="0"/>
          </a:p>
        </p:txBody>
      </p:sp>
    </p:spTree>
    <p:extLst>
      <p:ext uri="{BB962C8B-B14F-4D97-AF65-F5344CB8AC3E}">
        <p14:creationId xmlns:p14="http://schemas.microsoft.com/office/powerpoint/2010/main" val="1156865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28E25-1F15-4293-845C-5E6FDDE13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500" b="1" dirty="0"/>
              <a:t>Emotion Analysis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898F41D-77D6-466A-ABFF-2D75AEF4A2A5}"/>
              </a:ext>
            </a:extLst>
          </p:cNvPr>
          <p:cNvSpPr txBox="1"/>
          <p:nvPr/>
        </p:nvSpPr>
        <p:spPr>
          <a:xfrm>
            <a:off x="0" y="6457890"/>
            <a:ext cx="72529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https://www.newgenapps.com/blog/the-secret-way-of-measuring-customer-emotions-social-media-sentiment-analysis</a:t>
            </a:r>
            <a:endParaRPr lang="en-US" sz="1000" dirty="0"/>
          </a:p>
          <a:p>
            <a:r>
              <a:rPr lang="en-US" sz="1000" dirty="0">
                <a:hlinkClick r:id="rId4"/>
              </a:rPr>
              <a:t>https://owips.com/clipart-14435986</a:t>
            </a:r>
            <a:endParaRPr lang="en-US" sz="1000" dirty="0"/>
          </a:p>
        </p:txBody>
      </p:sp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CCBFE742-003A-4158-813F-8E046BF2066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5"/>
          <a:srcRect l="5496" r="5684" b="10419"/>
          <a:stretch/>
        </p:blipFill>
        <p:spPr>
          <a:xfrm>
            <a:off x="3937687" y="810280"/>
            <a:ext cx="6820930" cy="32735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3B207A-9BDD-4A3B-BCC4-AA4F32DAD38E}"/>
              </a:ext>
            </a:extLst>
          </p:cNvPr>
          <p:cNvSpPr txBox="1"/>
          <p:nvPr/>
        </p:nvSpPr>
        <p:spPr>
          <a:xfrm>
            <a:off x="3937687" y="4329952"/>
            <a:ext cx="7556306" cy="116955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2000" b="1"/>
            </a:lvl1pPr>
          </a:lstStyle>
          <a:p>
            <a:r>
              <a:rPr lang="en-US" dirty="0"/>
              <a:t>An advanced form of sentiment analysis</a:t>
            </a:r>
          </a:p>
          <a:p>
            <a:endParaRPr lang="en-US" dirty="0"/>
          </a:p>
          <a:p>
            <a:r>
              <a:rPr lang="en-US" dirty="0"/>
              <a:t>Analyzes human emotions </a:t>
            </a:r>
          </a:p>
          <a:p>
            <a:endParaRPr lang="en-US" dirty="0"/>
          </a:p>
          <a:p>
            <a:r>
              <a:rPr lang="en-US" dirty="0"/>
              <a:t>Tries to identify the proper emotion from context</a:t>
            </a:r>
          </a:p>
        </p:txBody>
      </p:sp>
    </p:spTree>
    <p:extLst>
      <p:ext uri="{BB962C8B-B14F-4D97-AF65-F5344CB8AC3E}">
        <p14:creationId xmlns:p14="http://schemas.microsoft.com/office/powerpoint/2010/main" val="489350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A264D-72EC-453D-84BA-92941844A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500" b="1" dirty="0"/>
              <a:t>Ekman’s Emotion Model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9B1C673A-AB85-41BD-A099-F2A29E5506C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6005259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3324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B4FD8-9278-433A-A15C-369B04281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123837"/>
            <a:ext cx="3390899" cy="4601183"/>
          </a:xfrm>
        </p:spPr>
        <p:txBody>
          <a:bodyPr>
            <a:normAutofit/>
          </a:bodyPr>
          <a:lstStyle/>
          <a:p>
            <a:r>
              <a:rPr lang="en-US" sz="5300" b="1" dirty="0"/>
              <a:t>Challenges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E1EA60C-3539-4CD4-9A4A-454E19EF07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751726" y="878616"/>
            <a:ext cx="3475037" cy="304338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898809D-CEC9-408A-8814-FA1C0C3BA311}"/>
              </a:ext>
            </a:extLst>
          </p:cNvPr>
          <p:cNvSpPr/>
          <p:nvPr/>
        </p:nvSpPr>
        <p:spPr>
          <a:xfrm>
            <a:off x="0" y="6523303"/>
            <a:ext cx="6096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PR" sz="900" dirty="0"/>
              <a:t>https://www.thepoke.co.uk/2014/05/21/the-25-worst-best-spelling-mistakes-on-twitter/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54208853-B2FF-4CA2-AC93-599F2DF0CD09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3534" y="878616"/>
            <a:ext cx="3855556" cy="314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6415544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4977</TotalTime>
  <Words>740</Words>
  <Application>Microsoft Office PowerPoint</Application>
  <PresentationFormat>Widescreen</PresentationFormat>
  <Paragraphs>143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Corbel</vt:lpstr>
      <vt:lpstr>Source Code Pro</vt:lpstr>
      <vt:lpstr>Wingdings 2</vt:lpstr>
      <vt:lpstr>Frame</vt:lpstr>
      <vt:lpstr>Emotion Detection  in Twitter Posts</vt:lpstr>
      <vt:lpstr>Social Media in Our Daily Life</vt:lpstr>
      <vt:lpstr>Social Media Effect on Users</vt:lpstr>
      <vt:lpstr>Emotion Detection on Social Media</vt:lpstr>
      <vt:lpstr>Emotion vs. Sentiment</vt:lpstr>
      <vt:lpstr>Sentiment  Analysis</vt:lpstr>
      <vt:lpstr>Emotion Analysis</vt:lpstr>
      <vt:lpstr>Ekman’s Emotion Model</vt:lpstr>
      <vt:lpstr>Challenges</vt:lpstr>
      <vt:lpstr>PowerPoint Presentation</vt:lpstr>
      <vt:lpstr>Classification</vt:lpstr>
      <vt:lpstr>Next Steps</vt:lpstr>
      <vt:lpstr>PowerPoint Presentation</vt:lpstr>
      <vt:lpstr>References</vt:lpstr>
      <vt:lpstr>1st run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Emotion Detection  in Twitter Posts</dc:title>
  <dc:creator>Jose Fuentes</dc:creator>
  <cp:lastModifiedBy>Jose Fuentes</cp:lastModifiedBy>
  <cp:revision>15</cp:revision>
  <dcterms:created xsi:type="dcterms:W3CDTF">2019-10-24T16:27:54Z</dcterms:created>
  <dcterms:modified xsi:type="dcterms:W3CDTF">2019-11-19T04:42:52Z</dcterms:modified>
</cp:coreProperties>
</file>